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5" r:id="rId3"/>
    <p:sldId id="258" r:id="rId4"/>
    <p:sldId id="259" r:id="rId5"/>
    <p:sldId id="260" r:id="rId6"/>
    <p:sldId id="261" r:id="rId7"/>
    <p:sldId id="262" r:id="rId8"/>
    <p:sldId id="263" r:id="rId9"/>
    <p:sldId id="276" r:id="rId10"/>
    <p:sldId id="264" r:id="rId11"/>
    <p:sldId id="265" r:id="rId12"/>
    <p:sldId id="277" r:id="rId13"/>
    <p:sldId id="266" r:id="rId14"/>
    <p:sldId id="267" r:id="rId15"/>
    <p:sldId id="268" r:id="rId16"/>
    <p:sldId id="269" r:id="rId17"/>
    <p:sldId id="270" r:id="rId18"/>
    <p:sldId id="271" r:id="rId19"/>
    <p:sldId id="272" r:id="rId20"/>
    <p:sldId id="273" r:id="rId21"/>
    <p:sldId id="274" r:id="rId2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632" autoAdjust="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A012034-3E17-4237-999A-87894304BBE3}" type="datetimeFigureOut">
              <a:rPr lang="en-US" smtClean="0"/>
              <a:pPr/>
              <a:t>6/11/2018</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C5863C4-D506-4406-984E-DE81750AEDA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C5863C4-D506-4406-984E-DE81750AEDA1}"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5C5863C4-D506-4406-984E-DE81750AEDA1}"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Cont.= Continued</a:t>
            </a:r>
            <a:endParaRPr lang="en-GB" dirty="0"/>
          </a:p>
        </p:txBody>
      </p:sp>
      <p:sp>
        <p:nvSpPr>
          <p:cNvPr id="4" name="Slide Number Placeholder 3"/>
          <p:cNvSpPr>
            <a:spLocks noGrp="1"/>
          </p:cNvSpPr>
          <p:nvPr>
            <p:ph type="sldNum" sz="quarter" idx="10"/>
          </p:nvPr>
        </p:nvSpPr>
        <p:spPr/>
        <p:txBody>
          <a:bodyPr/>
          <a:lstStyle/>
          <a:p>
            <a:fld id="{5C5863C4-D506-4406-984E-DE81750AEDA1}"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EE6D74-29E3-46A0-B746-1F2488C714C8}" type="datetime1">
              <a:rPr lang="en-US" smtClean="0"/>
              <a:pPr/>
              <a:t>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9166A6-1484-487E-BDF0-21A1EF066B22}" type="datetime1">
              <a:rPr lang="en-US" smtClean="0"/>
              <a:pPr/>
              <a:t>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D3AE75-DDEF-4774-A1B0-CB76497C68FB}" type="datetime1">
              <a:rPr lang="en-US" smtClean="0"/>
              <a:pPr/>
              <a:t>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F924F08-E865-424E-ABAC-F0681839B5B0}" type="datetime1">
              <a:rPr lang="en-US" smtClean="0"/>
              <a:pPr/>
              <a:t>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64FA7F-B78D-47F3-97E0-72BB11EC04E0}" type="datetime1">
              <a:rPr lang="en-US" smtClean="0"/>
              <a:pPr/>
              <a:t>6/11/2018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77338AA-0F14-4C0D-9760-BED1BD65A141}" type="datetime1">
              <a:rPr lang="en-US" smtClean="0"/>
              <a:pPr/>
              <a:t>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55D58B-F53E-4BCA-AD9B-F4A36954979B}" type="datetime1">
              <a:rPr lang="en-US" smtClean="0"/>
              <a:pPr/>
              <a:t>6/11/2018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F8A7E97-E989-4D71-A42E-BA64682F6449}" type="datetime1">
              <a:rPr lang="en-US" smtClean="0"/>
              <a:pPr/>
              <a:t>6/11/2018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A1A23-B0DE-4E7A-9B42-A888AFDF7280}" type="datetime1">
              <a:rPr lang="en-US" smtClean="0"/>
              <a:pPr/>
              <a:t>6/11/2018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4D49D-E728-42A0-96DD-5CE2042D5B13}" type="datetime1">
              <a:rPr lang="en-US" smtClean="0"/>
              <a:pPr/>
              <a:t>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0F452C-A41E-45AD-B669-4A540CC055AA}" type="datetime1">
              <a:rPr lang="en-US" smtClean="0"/>
              <a:pPr/>
              <a:t>6/11/2018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8C7505-CBA0-4554-BDF9-317B0FB0935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05CE7C-020D-4E9A-B4FC-5E511899F74D}" type="datetime1">
              <a:rPr lang="en-US" smtClean="0"/>
              <a:pPr/>
              <a:t>6/11/2018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C7505-CBA0-4554-BDF9-317B0FB093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85852" y="857232"/>
            <a:ext cx="6643734" cy="5143536"/>
          </a:xfrm>
        </p:spPr>
        <p:txBody>
          <a:bodyPr>
            <a:normAutofit/>
          </a:bodyPr>
          <a:lstStyle/>
          <a:p>
            <a:r>
              <a:rPr lang="en-GB" sz="2400" dirty="0" smtClean="0">
                <a:solidFill>
                  <a:schemeClr val="tx2"/>
                </a:solidFill>
                <a:latin typeface="Book Antiqua" pitchFamily="18" charset="0"/>
              </a:rPr>
              <a:t>THE ROLE OF A BOARD OF DIRECTORS AND A COMPANY SECRETARY IN ADVANCING CORPORATE GOVERNANCE IN A COMPANY</a:t>
            </a:r>
          </a:p>
          <a:p>
            <a:endParaRPr lang="en-GB" sz="2400" dirty="0" smtClean="0">
              <a:solidFill>
                <a:schemeClr val="tx2"/>
              </a:solidFill>
              <a:latin typeface="Book Antiqua" pitchFamily="18" charset="0"/>
            </a:endParaRPr>
          </a:p>
          <a:p>
            <a:pPr algn="l"/>
            <a:r>
              <a:rPr lang="en-GB" sz="2000" dirty="0" smtClean="0">
                <a:solidFill>
                  <a:schemeClr val="tx2"/>
                </a:solidFill>
                <a:latin typeface="Book Antiqua" pitchFamily="18" charset="0"/>
              </a:rPr>
              <a:t>By : </a:t>
            </a:r>
            <a:r>
              <a:rPr lang="en-GB" sz="2000" dirty="0" err="1" smtClean="0">
                <a:solidFill>
                  <a:schemeClr val="tx2"/>
                </a:solidFill>
                <a:latin typeface="Book Antiqua" pitchFamily="18" charset="0"/>
              </a:rPr>
              <a:t>Agaba</a:t>
            </a:r>
            <a:r>
              <a:rPr lang="en-GB" sz="2000" dirty="0" smtClean="0">
                <a:solidFill>
                  <a:schemeClr val="tx2"/>
                </a:solidFill>
                <a:latin typeface="Book Antiqua" pitchFamily="18" charset="0"/>
              </a:rPr>
              <a:t> </a:t>
            </a:r>
            <a:r>
              <a:rPr lang="en-GB" sz="2000" dirty="0" err="1" smtClean="0">
                <a:solidFill>
                  <a:schemeClr val="tx2"/>
                </a:solidFill>
                <a:latin typeface="Book Antiqua" pitchFamily="18" charset="0"/>
              </a:rPr>
              <a:t>Muhairwe</a:t>
            </a:r>
            <a:r>
              <a:rPr lang="en-GB" sz="2000" dirty="0" smtClean="0">
                <a:solidFill>
                  <a:schemeClr val="tx2"/>
                </a:solidFill>
                <a:latin typeface="Book Antiqua" pitchFamily="18" charset="0"/>
              </a:rPr>
              <a:t> &amp; Co. Advocates</a:t>
            </a:r>
          </a:p>
          <a:p>
            <a:pPr algn="l"/>
            <a:r>
              <a:rPr lang="en-GB" sz="2000" i="1" dirty="0" smtClean="0">
                <a:solidFill>
                  <a:schemeClr val="tx2"/>
                </a:solidFill>
                <a:latin typeface="Book Antiqua" pitchFamily="18" charset="0"/>
              </a:rPr>
              <a:t>A Presentation made to a client justifying the role of the Board and Company Secretary in advancing Corporate Governance in a Company. </a:t>
            </a:r>
          </a:p>
          <a:p>
            <a:pPr algn="l"/>
            <a:r>
              <a:rPr lang="en-GB" sz="2000" dirty="0" smtClean="0">
                <a:solidFill>
                  <a:schemeClr val="tx2"/>
                </a:solidFill>
                <a:latin typeface="Book Antiqua" pitchFamily="18" charset="0"/>
              </a:rPr>
              <a:t>April 2018</a:t>
            </a:r>
          </a:p>
          <a:p>
            <a:pPr algn="l"/>
            <a:r>
              <a:rPr lang="en-GB" sz="2000" dirty="0" smtClean="0">
                <a:solidFill>
                  <a:schemeClr val="tx2"/>
                </a:solidFill>
                <a:latin typeface="Book Antiqua" pitchFamily="18" charset="0"/>
              </a:rPr>
              <a:t>www.agabamuhairwe.com</a:t>
            </a:r>
          </a:p>
          <a:p>
            <a:endParaRPr lang="en-GB" sz="2400" dirty="0" smtClean="0">
              <a:latin typeface="Book Antiqua" pitchFamily="18" charset="0"/>
            </a:endParaRPr>
          </a:p>
          <a:p>
            <a:endParaRPr lang="en-GB" sz="2400" dirty="0" smtClean="0">
              <a:latin typeface="Book Antiqua" pitchFamily="18" charset="0"/>
            </a:endParaRPr>
          </a:p>
          <a:p>
            <a:endParaRPr lang="en-GB" sz="2400" dirty="0" smtClean="0">
              <a:latin typeface="Book Antiqua" pitchFamily="18" charset="0"/>
            </a:endParaRPr>
          </a:p>
          <a:p>
            <a:endParaRPr lang="en-GB" sz="2400" dirty="0" smtClean="0">
              <a:latin typeface="Book Antiqua" pitchFamily="18" charset="0"/>
            </a:endParaRPr>
          </a:p>
          <a:p>
            <a:endParaRPr lang="en-GB" sz="2400"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latin typeface="Book Antiqua" pitchFamily="18" charset="0"/>
              </a:rPr>
              <a:t>BOARD OF DIRECTORS Cont</a:t>
            </a:r>
            <a:r>
              <a:rPr lang="en-GB" dirty="0" smtClean="0"/>
              <a:t>.</a:t>
            </a:r>
            <a:endParaRPr lang="en-GB" dirty="0"/>
          </a:p>
        </p:txBody>
      </p:sp>
      <p:sp>
        <p:nvSpPr>
          <p:cNvPr id="3" name="Content Placeholder 2"/>
          <p:cNvSpPr>
            <a:spLocks noGrp="1"/>
          </p:cNvSpPr>
          <p:nvPr>
            <p:ph idx="1"/>
          </p:nvPr>
        </p:nvSpPr>
        <p:spPr/>
        <p:txBody>
          <a:bodyPr>
            <a:normAutofit/>
          </a:bodyPr>
          <a:lstStyle/>
          <a:p>
            <a:pPr>
              <a:buNone/>
            </a:pPr>
            <a:r>
              <a:rPr lang="en-GB" sz="2000" u="sng" dirty="0" smtClean="0">
                <a:latin typeface="Book Antiqua" pitchFamily="18" charset="0"/>
              </a:rPr>
              <a:t>What makes a good board?</a:t>
            </a:r>
          </a:p>
          <a:p>
            <a:r>
              <a:rPr lang="en-GB" sz="2000" dirty="0" smtClean="0">
                <a:latin typeface="Book Antiqua" pitchFamily="18" charset="0"/>
              </a:rPr>
              <a:t>Board members with solid judgement and diverse competences keep the company out of trouble and help to navigate difficult situations.</a:t>
            </a:r>
          </a:p>
          <a:p>
            <a:r>
              <a:rPr lang="en-GB" sz="2000" dirty="0" smtClean="0">
                <a:latin typeface="Book Antiqua" pitchFamily="18" charset="0"/>
              </a:rPr>
              <a:t>Board members have to be well versed with the company’s mission and vision. This helps them steer the company in the direction it intends to go.</a:t>
            </a:r>
          </a:p>
          <a:p>
            <a:r>
              <a:rPr lang="en-GB" sz="2000" dirty="0" smtClean="0">
                <a:latin typeface="Book Antiqua" pitchFamily="18" charset="0"/>
              </a:rPr>
              <a:t>Board members have to be knowledgeable in areas of the industry that the company is in and the stage of business the company is in in  order to be effective.</a:t>
            </a:r>
          </a:p>
          <a:p>
            <a:r>
              <a:rPr lang="en-GB" sz="2000" dirty="0" smtClean="0">
                <a:latin typeface="Book Antiqua" pitchFamily="18" charset="0"/>
              </a:rPr>
              <a:t>Board members need to be motivated and hard working in promoting the company’s interests.</a:t>
            </a:r>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BOARD OF DIRECTORS Cont.</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pPr>
              <a:buNone/>
            </a:pPr>
            <a:r>
              <a:rPr lang="en-GB" sz="2000" u="sng" dirty="0" smtClean="0">
                <a:latin typeface="Book Antiqua" pitchFamily="18" charset="0"/>
              </a:rPr>
              <a:t>Role of Board in corporate governance</a:t>
            </a:r>
          </a:p>
          <a:p>
            <a:r>
              <a:rPr lang="en-GB" sz="2000" dirty="0" smtClean="0">
                <a:latin typeface="Book Antiqua" pitchFamily="18" charset="0"/>
              </a:rPr>
              <a:t>To create a transparent set of rules and controls in which shareholders, directors and officers have aligned incentives. </a:t>
            </a:r>
          </a:p>
          <a:p>
            <a:pPr>
              <a:buNone/>
            </a:pPr>
            <a:endParaRPr lang="en-GB" sz="2000" dirty="0" smtClean="0">
              <a:latin typeface="Book Antiqua" pitchFamily="18" charset="0"/>
            </a:endParaRPr>
          </a:p>
          <a:p>
            <a:pPr>
              <a:buNone/>
            </a:pPr>
            <a:r>
              <a:rPr lang="en-GB" sz="2000" i="1" dirty="0" smtClean="0">
                <a:latin typeface="Book Antiqua" pitchFamily="18" charset="0"/>
              </a:rPr>
              <a:t>     “It is not enough for a company to merely be profitable; it also needs to demonstrate ethical behaviour,  sound corporate governance practices and environmental awareness.”</a:t>
            </a:r>
            <a:r>
              <a:rPr lang="en-GB" sz="2000" dirty="0" smtClean="0">
                <a:latin typeface="Book Antiqua" pitchFamily="18" charset="0"/>
              </a:rPr>
              <a:t> </a:t>
            </a:r>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1643050"/>
            <a:ext cx="7858180" cy="2643206"/>
          </a:xfrm>
        </p:spPr>
        <p:txBody>
          <a:bodyPr>
            <a:normAutofit/>
          </a:bodyPr>
          <a:lstStyle/>
          <a:p>
            <a:r>
              <a:rPr lang="en-GB" sz="2000" i="1" dirty="0" smtClean="0">
                <a:latin typeface="Book Antiqua" pitchFamily="18" charset="0"/>
              </a:rPr>
              <a:t>“Governance is the Bedrock of any successful business”</a:t>
            </a:r>
            <a:endParaRPr lang="en-GB" sz="2000" i="1"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COMPANY SECRETARY</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pPr>
              <a:buNone/>
            </a:pPr>
            <a:r>
              <a:rPr lang="en-GB" sz="2000" u="sng" dirty="0" smtClean="0">
                <a:latin typeface="Book Antiqua" pitchFamily="18" charset="0"/>
              </a:rPr>
              <a:t>Definition and role of company secretary</a:t>
            </a:r>
          </a:p>
          <a:p>
            <a:r>
              <a:rPr lang="en-GB" sz="2000" dirty="0" smtClean="0">
                <a:latin typeface="Book Antiqua" pitchFamily="18" charset="0"/>
              </a:rPr>
              <a:t>A</a:t>
            </a:r>
            <a:r>
              <a:rPr lang="en-GB" sz="2000" dirty="0">
                <a:latin typeface="Book Antiqua" pitchFamily="18" charset="0"/>
              </a:rPr>
              <a:t> Company Secretary is a senior position in a private sector company or public sector organisation, normally in the form of a managerial position or above. </a:t>
            </a:r>
            <a:endParaRPr lang="en-GB" sz="2000" dirty="0" smtClean="0">
              <a:latin typeface="Book Antiqua" pitchFamily="18" charset="0"/>
            </a:endParaRPr>
          </a:p>
          <a:p>
            <a:r>
              <a:rPr lang="en-GB" sz="2000" dirty="0" smtClean="0">
                <a:latin typeface="Book Antiqua" pitchFamily="18" charset="0"/>
              </a:rPr>
              <a:t>Section </a:t>
            </a:r>
            <a:r>
              <a:rPr lang="en-GB" sz="2000" dirty="0">
                <a:latin typeface="Book Antiqua" pitchFamily="18" charset="0"/>
              </a:rPr>
              <a:t>187 of the Companies Act of Uganda states that every company should have a secretary</a:t>
            </a:r>
            <a:r>
              <a:rPr lang="en-GB" sz="2000" dirty="0" smtClean="0">
                <a:latin typeface="Book Antiqua" pitchFamily="18" charset="0"/>
              </a:rPr>
              <a:t>.</a:t>
            </a:r>
          </a:p>
          <a:p>
            <a:r>
              <a:rPr lang="en-GB" sz="2000" dirty="0">
                <a:latin typeface="Book Antiqua" pitchFamily="18" charset="0"/>
              </a:rPr>
              <a:t>It is the responsibility of the company secretary to ensure that the company and its directors operate within the law. </a:t>
            </a:r>
            <a:endParaRPr lang="en-GB" sz="2000" dirty="0" smtClean="0">
              <a:latin typeface="Book Antiqua" pitchFamily="18" charset="0"/>
            </a:endParaRPr>
          </a:p>
          <a:p>
            <a:r>
              <a:rPr lang="en-GB" sz="2000" dirty="0" smtClean="0">
                <a:latin typeface="Book Antiqua" pitchFamily="18" charset="0"/>
              </a:rPr>
              <a:t>The </a:t>
            </a:r>
            <a:r>
              <a:rPr lang="en-GB" sz="2000" dirty="0">
                <a:latin typeface="Book Antiqua" pitchFamily="18" charset="0"/>
              </a:rPr>
              <a:t>company secretary ensures that an organisation complies with relevant legislation and regulation, and keeps management and the board informed of their legal responsibilities. </a:t>
            </a:r>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FUNCTIONS OF THE COMPANY SECRETARY</a:t>
            </a:r>
            <a:endParaRPr lang="en-GB" sz="2400" dirty="0">
              <a:latin typeface="Book Antiqua" pitchFamily="18" charset="0"/>
            </a:endParaRPr>
          </a:p>
        </p:txBody>
      </p:sp>
      <p:sp>
        <p:nvSpPr>
          <p:cNvPr id="3" name="Content Placeholder 2"/>
          <p:cNvSpPr>
            <a:spLocks noGrp="1"/>
          </p:cNvSpPr>
          <p:nvPr>
            <p:ph idx="1"/>
          </p:nvPr>
        </p:nvSpPr>
        <p:spPr/>
        <p:txBody>
          <a:bodyPr>
            <a:normAutofit fontScale="62500" lnSpcReduction="20000"/>
          </a:bodyPr>
          <a:lstStyle/>
          <a:p>
            <a:pPr lvl="0" fontAlgn="base"/>
            <a:r>
              <a:rPr lang="en-GB" dirty="0">
                <a:latin typeface="Book Antiqua" pitchFamily="18" charset="0"/>
              </a:rPr>
              <a:t>To ensure compliance of the provisions of Companies Act and rules made there-under and other statutes and bye-laws of the company.</a:t>
            </a:r>
          </a:p>
          <a:p>
            <a:pPr lvl="0" fontAlgn="base"/>
            <a:r>
              <a:rPr lang="en-GB" dirty="0">
                <a:latin typeface="Book Antiqua" pitchFamily="18" charset="0"/>
              </a:rPr>
              <a:t>To ensure that business of the company is conducted in accordance with its objects as contained in its memorandum of association.</a:t>
            </a:r>
          </a:p>
          <a:p>
            <a:pPr lvl="0" fontAlgn="base"/>
            <a:r>
              <a:rPr lang="en-GB" dirty="0">
                <a:latin typeface="Book Antiqua" pitchFamily="18" charset="0"/>
              </a:rPr>
              <a:t>To ensure that affairs of the company are managed in accordance with its objects contained in the articles of association and the provisions of the Companies Law.</a:t>
            </a:r>
          </a:p>
          <a:p>
            <a:pPr lvl="0" fontAlgn="base"/>
            <a:r>
              <a:rPr lang="en-GB" dirty="0">
                <a:latin typeface="Book Antiqua" pitchFamily="18" charset="0"/>
              </a:rPr>
              <a:t>To prepare the agenda in consultation with the Chairman and the other documents for all the meetings of the board of directors.</a:t>
            </a:r>
          </a:p>
          <a:p>
            <a:pPr lvl="0" fontAlgn="base"/>
            <a:r>
              <a:rPr lang="en-GB" dirty="0">
                <a:latin typeface="Book Antiqua" pitchFamily="18" charset="0"/>
              </a:rPr>
              <a:t>To arrange with and to call and hold meetings of the board and to prepare a correct record of proceedings.</a:t>
            </a:r>
          </a:p>
          <a:p>
            <a:pPr lvl="0" fontAlgn="base"/>
            <a:r>
              <a:rPr lang="en-GB" dirty="0">
                <a:latin typeface="Book Antiqua" pitchFamily="18" charset="0"/>
              </a:rPr>
              <a:t>To attend the board meetings in order to ensure that the legal requirements are fulfilled, and provide such information as are necessary.</a:t>
            </a:r>
          </a:p>
          <a:p>
            <a:pPr lvl="0" fontAlgn="base"/>
            <a:r>
              <a:rPr lang="en-GB" dirty="0">
                <a:latin typeface="Book Antiqua" pitchFamily="18" charset="0"/>
              </a:rPr>
              <a:t>To prepare, in consultation with the chairman, the agenda and other documents for the general meetings.</a:t>
            </a:r>
          </a:p>
          <a:p>
            <a:endParaRPr lang="en-GB"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FUNCTIONS OF THE COMPANY SECRETARY</a:t>
            </a:r>
            <a:endParaRPr lang="en-GB" sz="2400" dirty="0">
              <a:latin typeface="Book Antiqua" pitchFamily="18" charset="0"/>
            </a:endParaRPr>
          </a:p>
        </p:txBody>
      </p:sp>
      <p:sp>
        <p:nvSpPr>
          <p:cNvPr id="3" name="Content Placeholder 2"/>
          <p:cNvSpPr>
            <a:spLocks noGrp="1"/>
          </p:cNvSpPr>
          <p:nvPr>
            <p:ph idx="1"/>
          </p:nvPr>
        </p:nvSpPr>
        <p:spPr/>
        <p:txBody>
          <a:bodyPr>
            <a:normAutofit fontScale="92500"/>
          </a:bodyPr>
          <a:lstStyle/>
          <a:p>
            <a:pPr lvl="0" fontAlgn="base"/>
            <a:r>
              <a:rPr lang="en-GB" sz="2200" dirty="0">
                <a:latin typeface="Book Antiqua" pitchFamily="18" charset="0"/>
              </a:rPr>
              <a:t>To organise in consultation of chairman the annual and extraordinary general meetings of the company and to attend such meetings in order to ensure compliance with the legal requirements and to make correct record thereof.</a:t>
            </a:r>
          </a:p>
          <a:p>
            <a:pPr lvl="0" fontAlgn="base"/>
            <a:r>
              <a:rPr lang="en-GB" sz="2200" dirty="0">
                <a:latin typeface="Book Antiqua" pitchFamily="18" charset="0"/>
              </a:rPr>
              <a:t>To prepare, approve, sign and seal agreements leases, legal forms, and other official documents on the company’s behalf, when authorised by the broad of the directors or the executive responsible.</a:t>
            </a:r>
          </a:p>
          <a:p>
            <a:pPr lvl="0" fontAlgn="base"/>
            <a:r>
              <a:rPr lang="en-GB" sz="2200" dirty="0">
                <a:latin typeface="Book Antiqua" pitchFamily="18" charset="0"/>
              </a:rPr>
              <a:t>To advise, in conjunctions with the company’s solicitors, the chief executive or other executive, on legal matters, as required.</a:t>
            </a:r>
          </a:p>
          <a:p>
            <a:pPr lvl="0" fontAlgn="base"/>
            <a:r>
              <a:rPr lang="en-GB" sz="2200" dirty="0">
                <a:latin typeface="Book Antiqua" pitchFamily="18" charset="0"/>
              </a:rPr>
              <a:t>To engage legal advisors and defend the rights of the company in Courts of Law.</a:t>
            </a:r>
          </a:p>
          <a:p>
            <a:pPr lvl="0" fontAlgn="base"/>
            <a:r>
              <a:rPr lang="en-GB" sz="2200" dirty="0">
                <a:latin typeface="Book Antiqua" pitchFamily="18" charset="0"/>
              </a:rPr>
              <a:t>To have custody of the seal of the company</a:t>
            </a:r>
            <a:r>
              <a:rPr lang="en-GB" sz="2200" dirty="0" smtClean="0">
                <a:latin typeface="Book Antiqua" pitchFamily="18" charset="0"/>
              </a:rPr>
              <a:t>.</a:t>
            </a:r>
          </a:p>
          <a:p>
            <a:pPr lvl="0" fontAlgn="base"/>
            <a:endParaRPr lang="en-GB" dirty="0"/>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FUNCTIONS OF THE COMPANY SECRETARY</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pPr lvl="0" fontAlgn="base"/>
            <a:r>
              <a:rPr lang="en-GB" sz="2000" dirty="0">
                <a:latin typeface="Book Antiqua" pitchFamily="18" charset="0"/>
              </a:rPr>
              <a:t>Filling of various documents/returns as required under the provisions of the Companies Act.</a:t>
            </a:r>
          </a:p>
          <a:p>
            <a:pPr lvl="0" fontAlgn="base"/>
            <a:r>
              <a:rPr lang="en-GB" sz="2000" dirty="0">
                <a:latin typeface="Book Antiqua" pitchFamily="18" charset="0"/>
              </a:rPr>
              <a:t>Proper maintenance of books and registers of the company as required under the provisions of the Companies Act.</a:t>
            </a:r>
          </a:p>
          <a:p>
            <a:pPr lvl="0" fontAlgn="base"/>
            <a:r>
              <a:rPr lang="en-GB" sz="2000" dirty="0">
                <a:latin typeface="Book Antiqua" pitchFamily="18" charset="0"/>
              </a:rPr>
              <a:t>To see whether legal requirements of the allotment, issuance and transfer of share certificates, mortgages and charges, have been complied with.</a:t>
            </a:r>
          </a:p>
          <a:p>
            <a:pPr lvl="0" fontAlgn="base"/>
            <a:r>
              <a:rPr lang="en-GB" sz="2000" dirty="0">
                <a:latin typeface="Book Antiqua" pitchFamily="18" charset="0"/>
              </a:rPr>
              <a:t>To convene/arrange the meetings of directors, on their advise.</a:t>
            </a:r>
          </a:p>
          <a:p>
            <a:pPr lvl="0" fontAlgn="base"/>
            <a:r>
              <a:rPr lang="en-GB" sz="2000" dirty="0">
                <a:latin typeface="Book Antiqua" pitchFamily="18" charset="0"/>
              </a:rPr>
              <a:t>To issue notice and agenda of board meetings to every director of the company.</a:t>
            </a:r>
          </a:p>
          <a:p>
            <a:pPr lvl="0" fontAlgn="base"/>
            <a:r>
              <a:rPr lang="en-GB" sz="2000" dirty="0">
                <a:latin typeface="Book Antiqua" pitchFamily="18" charset="0"/>
              </a:rPr>
              <a:t>To carry on correspondence with the directors of the company on various matters.</a:t>
            </a:r>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FUNCTIONS OF THE COMPANY SECRETARY</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pPr lvl="0" fontAlgn="base"/>
            <a:r>
              <a:rPr lang="en-GB" sz="2000" dirty="0">
                <a:latin typeface="Book Antiqua" pitchFamily="18" charset="0"/>
              </a:rPr>
              <a:t>To record the minutes of the proceedings of the meetings of the directors.</a:t>
            </a:r>
          </a:p>
          <a:p>
            <a:pPr lvl="0" fontAlgn="base"/>
            <a:r>
              <a:rPr lang="en-GB" sz="2000" dirty="0">
                <a:latin typeface="Book Antiqua" pitchFamily="18" charset="0"/>
              </a:rPr>
              <a:t>To implement the policies formulated by the directors.</a:t>
            </a:r>
          </a:p>
          <a:p>
            <a:pPr lvl="0" fontAlgn="base"/>
            <a:r>
              <a:rPr lang="en-GB" sz="2000" dirty="0">
                <a:latin typeface="Book Antiqua" pitchFamily="18" charset="0"/>
              </a:rPr>
              <a:t>To deal with all correspondence between the company and the shareholders.</a:t>
            </a:r>
          </a:p>
          <a:p>
            <a:pPr lvl="0" fontAlgn="base"/>
            <a:r>
              <a:rPr lang="en-GB" sz="2000" dirty="0">
                <a:latin typeface="Book Antiqua" pitchFamily="18" charset="0"/>
              </a:rPr>
              <a:t>To issue notices and agenda of the general meetings to the shareholders.</a:t>
            </a:r>
          </a:p>
          <a:p>
            <a:pPr lvl="0" fontAlgn="base"/>
            <a:r>
              <a:rPr lang="en-GB" sz="2000" dirty="0">
                <a:latin typeface="Book Antiqua" pitchFamily="18" charset="0"/>
              </a:rPr>
              <a:t>To keep the record of the proceedings of all general meetings.</a:t>
            </a:r>
          </a:p>
          <a:p>
            <a:r>
              <a:rPr lang="en-GB" sz="2000" dirty="0">
                <a:latin typeface="Book Antiqua" pitchFamily="18" charset="0"/>
              </a:rPr>
              <a:t>To make arrangement for the payment of the dividend within prescribed period as provided under the provisions of the Companies Act</a:t>
            </a:r>
          </a:p>
        </p:txBody>
      </p:sp>
      <p:sp>
        <p:nvSpPr>
          <p:cNvPr id="4" name="Slide Number Placeholder 3"/>
          <p:cNvSpPr>
            <a:spLocks noGrp="1"/>
          </p:cNvSpPr>
          <p:nvPr>
            <p:ph type="sldNum" sz="quarter" idx="12"/>
          </p:nvPr>
        </p:nvSpPr>
        <p:spPr/>
        <p:txBody>
          <a:bodyPr/>
          <a:lstStyle/>
          <a:p>
            <a:fld id="{678C7505-CBA0-4554-BDF9-317B0FB09357}"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COMPANY SECRETARY Cont.</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pPr>
              <a:buNone/>
            </a:pPr>
            <a:r>
              <a:rPr lang="en-GB" sz="2000" u="sng" dirty="0" smtClean="0">
                <a:latin typeface="Book Antiqua" pitchFamily="18" charset="0"/>
              </a:rPr>
              <a:t>Qualities of a company secretary</a:t>
            </a:r>
          </a:p>
          <a:p>
            <a:r>
              <a:rPr lang="en-GB" sz="2000" dirty="0" smtClean="0">
                <a:latin typeface="Book Antiqua" pitchFamily="18" charset="0"/>
              </a:rPr>
              <a:t>Before </a:t>
            </a:r>
            <a:r>
              <a:rPr lang="en-GB" sz="2000" dirty="0">
                <a:latin typeface="Book Antiqua" pitchFamily="18" charset="0"/>
              </a:rPr>
              <a:t>appointing a company secretary, a company should look for the following qualities in a potential candidate: </a:t>
            </a:r>
          </a:p>
          <a:p>
            <a:pPr>
              <a:buNone/>
            </a:pPr>
            <a:r>
              <a:rPr lang="en-GB" sz="2000" dirty="0">
                <a:latin typeface="Book Antiqua" pitchFamily="18" charset="0"/>
              </a:rPr>
              <a:t>• Have complete knowledge and experience of company procedures </a:t>
            </a:r>
          </a:p>
          <a:p>
            <a:pPr>
              <a:buNone/>
            </a:pPr>
            <a:r>
              <a:rPr lang="en-GB" sz="2000" dirty="0">
                <a:latin typeface="Book Antiqua" pitchFamily="18" charset="0"/>
              </a:rPr>
              <a:t>• Be systematic, well organized and impartial </a:t>
            </a:r>
          </a:p>
          <a:p>
            <a:pPr>
              <a:buNone/>
            </a:pPr>
            <a:r>
              <a:rPr lang="en-GB" sz="2000" dirty="0">
                <a:latin typeface="Book Antiqua" pitchFamily="18" charset="0"/>
              </a:rPr>
              <a:t>• Have knowledge of roles and responsibilities he/she has towards the company</a:t>
            </a:r>
          </a:p>
          <a:p>
            <a:pPr>
              <a:buNone/>
            </a:pPr>
            <a:r>
              <a:rPr lang="en-GB" sz="2000" dirty="0">
                <a:latin typeface="Book Antiqua" pitchFamily="18" charset="0"/>
              </a:rPr>
              <a:t>• Be aware of the recent changes in the industry </a:t>
            </a:r>
          </a:p>
          <a:p>
            <a:pPr>
              <a:buNone/>
            </a:pPr>
            <a:r>
              <a:rPr lang="en-GB" sz="2000" dirty="0">
                <a:latin typeface="Book Antiqua" pitchFamily="18" charset="0"/>
              </a:rPr>
              <a:t>• Be able to advise on ethical governance practices and corporate compliances</a:t>
            </a:r>
          </a:p>
        </p:txBody>
      </p:sp>
      <p:sp>
        <p:nvSpPr>
          <p:cNvPr id="4" name="Slide Number Placeholder 3"/>
          <p:cNvSpPr>
            <a:spLocks noGrp="1"/>
          </p:cNvSpPr>
          <p:nvPr>
            <p:ph type="sldNum" sz="quarter" idx="12"/>
          </p:nvPr>
        </p:nvSpPr>
        <p:spPr/>
        <p:txBody>
          <a:bodyPr/>
          <a:lstStyle/>
          <a:p>
            <a:fld id="{678C7505-CBA0-4554-BDF9-317B0FB09357}"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COMPANY SECRETARY Cont.</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r>
              <a:rPr lang="en-GB" sz="2000" dirty="0">
                <a:latin typeface="Book Antiqua" pitchFamily="18" charset="0"/>
              </a:rPr>
              <a:t>In Uganda, section 190 provides the qualifications of a company secretary as;</a:t>
            </a:r>
          </a:p>
          <a:p>
            <a:pPr lvl="0"/>
            <a:r>
              <a:rPr lang="en-GB" sz="2000" dirty="0">
                <a:latin typeface="Book Antiqua" pitchFamily="18" charset="0"/>
              </a:rPr>
              <a:t>an advocate of the High Court; </a:t>
            </a:r>
          </a:p>
          <a:p>
            <a:pPr lvl="0"/>
            <a:r>
              <a:rPr lang="en-GB" sz="2000" dirty="0">
                <a:latin typeface="Book Antiqua" pitchFamily="18" charset="0"/>
              </a:rPr>
              <a:t> a person who, by virtue of his or her holding or having held any other position or his or her being a member of any other body, appears to the directors to be capable of discharging those functions; </a:t>
            </a:r>
          </a:p>
          <a:p>
            <a:r>
              <a:rPr lang="en-GB" sz="2000" dirty="0">
                <a:latin typeface="Book Antiqua" pitchFamily="18" charset="0"/>
              </a:rPr>
              <a:t>is a member of or is qualified to be a member of the Institute of Chartered Public Accountants in Uganda or the Institute of Chartered Secretaries and Administrators.</a:t>
            </a:r>
          </a:p>
        </p:txBody>
      </p:sp>
      <p:sp>
        <p:nvSpPr>
          <p:cNvPr id="4" name="Slide Number Placeholder 3"/>
          <p:cNvSpPr>
            <a:spLocks noGrp="1"/>
          </p:cNvSpPr>
          <p:nvPr>
            <p:ph type="sldNum" sz="quarter" idx="12"/>
          </p:nvPr>
        </p:nvSpPr>
        <p:spPr/>
        <p:txBody>
          <a:bodyPr/>
          <a:lstStyle/>
          <a:p>
            <a:fld id="{678C7505-CBA0-4554-BDF9-317B0FB09357}" type="slidenum">
              <a:rPr lang="en-GB" smtClean="0"/>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42985"/>
            <a:ext cx="8101042" cy="3286148"/>
          </a:xfrm>
        </p:spPr>
        <p:txBody>
          <a:bodyPr>
            <a:normAutofit/>
          </a:bodyPr>
          <a:lstStyle/>
          <a:p>
            <a:r>
              <a:rPr lang="en-GB" sz="2000" i="1" dirty="0" smtClean="0">
                <a:latin typeface="Book Antiqua" pitchFamily="18" charset="0"/>
              </a:rPr>
              <a:t>“Strong corporate governance is a critical driver of business performance  and not simply a compliance matter”</a:t>
            </a:r>
            <a:r>
              <a:rPr lang="en-GB" i="1" dirty="0" smtClean="0"/>
              <a:t> </a:t>
            </a:r>
            <a:endParaRPr lang="en-GB" i="1" dirty="0"/>
          </a:p>
        </p:txBody>
      </p:sp>
      <p:sp>
        <p:nvSpPr>
          <p:cNvPr id="3" name="Slide Number Placeholder 2"/>
          <p:cNvSpPr>
            <a:spLocks noGrp="1"/>
          </p:cNvSpPr>
          <p:nvPr>
            <p:ph type="sldNum" sz="quarter" idx="12"/>
          </p:nvPr>
        </p:nvSpPr>
        <p:spPr/>
        <p:txBody>
          <a:bodyPr/>
          <a:lstStyle/>
          <a:p>
            <a:fld id="{678C7505-CBA0-4554-BDF9-317B0FB09357}" type="slidenum">
              <a:rPr lang="en-GB" smtClean="0"/>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COMPANY SECRETARY Cont.</a:t>
            </a:r>
            <a:endParaRPr lang="en-GB" sz="2400" dirty="0">
              <a:latin typeface="Book Antiqua" pitchFamily="18" charset="0"/>
            </a:endParaRPr>
          </a:p>
        </p:txBody>
      </p:sp>
      <p:sp>
        <p:nvSpPr>
          <p:cNvPr id="3" name="Content Placeholder 2"/>
          <p:cNvSpPr>
            <a:spLocks noGrp="1"/>
          </p:cNvSpPr>
          <p:nvPr>
            <p:ph idx="1"/>
          </p:nvPr>
        </p:nvSpPr>
        <p:spPr/>
        <p:txBody>
          <a:bodyPr>
            <a:normAutofit/>
          </a:bodyPr>
          <a:lstStyle/>
          <a:p>
            <a:r>
              <a:rPr lang="en-GB" sz="2000" dirty="0">
                <a:latin typeface="Book Antiqua" pitchFamily="18" charset="0"/>
              </a:rPr>
              <a:t>It is important to note that a law firm can be a company secretary. This is effective because the work load and responsibility is shared among a group of lawyers. It benefits the company because the team at the law firm work together to ensure that the company is served excellently</a:t>
            </a:r>
            <a:r>
              <a:rPr lang="en-GB" sz="2000" dirty="0" smtClean="0">
                <a:latin typeface="Book Antiqua" pitchFamily="18" charset="0"/>
              </a:rPr>
              <a:t>. </a:t>
            </a:r>
          </a:p>
          <a:p>
            <a:r>
              <a:rPr lang="en-GB" sz="2000" dirty="0" smtClean="0">
                <a:latin typeface="Book Antiqua" pitchFamily="18" charset="0"/>
              </a:rPr>
              <a:t>A law firm promotes good corporate governance because it ensures that there are more streamlined systems e.g. Ensuring that all company documentation are drafted, filed and registered on time.</a:t>
            </a:r>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678C7505-CBA0-4554-BDF9-317B0FB09357}" type="slidenum">
              <a:rPr lang="en-GB" smtClean="0"/>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CONCLUSION</a:t>
            </a:r>
            <a:endParaRPr lang="en-GB" sz="2400" dirty="0">
              <a:latin typeface="Book Antiqua" pitchFamily="18" charset="0"/>
            </a:endParaRPr>
          </a:p>
        </p:txBody>
      </p:sp>
      <p:sp>
        <p:nvSpPr>
          <p:cNvPr id="3" name="Content Placeholder 2"/>
          <p:cNvSpPr>
            <a:spLocks noGrp="1"/>
          </p:cNvSpPr>
          <p:nvPr>
            <p:ph idx="1"/>
          </p:nvPr>
        </p:nvSpPr>
        <p:spPr/>
        <p:txBody>
          <a:bodyPr>
            <a:normAutofit fontScale="92500"/>
          </a:bodyPr>
          <a:lstStyle/>
          <a:p>
            <a:pPr>
              <a:buNone/>
            </a:pPr>
            <a:endParaRPr lang="en-GB" dirty="0" smtClean="0"/>
          </a:p>
          <a:p>
            <a:r>
              <a:rPr lang="en-GB" sz="2000" dirty="0" smtClean="0">
                <a:latin typeface="Book Antiqua" pitchFamily="18" charset="0"/>
              </a:rPr>
              <a:t>It is </a:t>
            </a:r>
            <a:r>
              <a:rPr lang="en-GB" sz="2000" dirty="0" smtClean="0">
                <a:latin typeface="Book Antiqua" pitchFamily="18" charset="0"/>
              </a:rPr>
              <a:t>important </a:t>
            </a:r>
            <a:r>
              <a:rPr lang="en-GB" sz="2000" dirty="0" smtClean="0">
                <a:latin typeface="Book Antiqua" pitchFamily="18" charset="0"/>
              </a:rPr>
              <a:t>to note that there must be synergy between the shareholders, board of directors and company secretary because this ensures the smooth running of a company. </a:t>
            </a:r>
          </a:p>
          <a:p>
            <a:r>
              <a:rPr lang="en-GB" sz="2000" dirty="0" smtClean="0">
                <a:latin typeface="Book Antiqua" pitchFamily="18" charset="0"/>
              </a:rPr>
              <a:t>They also have to involve everyone in the company in corporate governance so that there is growth and sustainability of the company.</a:t>
            </a:r>
          </a:p>
          <a:p>
            <a:pPr>
              <a:buNone/>
            </a:pPr>
            <a:endParaRPr lang="en-GB" sz="2000" i="1" dirty="0" smtClean="0">
              <a:latin typeface="Book Antiqua" pitchFamily="18" charset="0"/>
            </a:endParaRPr>
          </a:p>
          <a:p>
            <a:pPr>
              <a:buNone/>
            </a:pPr>
            <a:endParaRPr lang="en-GB" sz="2000" i="1" dirty="0" smtClean="0">
              <a:latin typeface="Book Antiqua" pitchFamily="18" charset="0"/>
            </a:endParaRPr>
          </a:p>
          <a:p>
            <a:pPr>
              <a:buNone/>
            </a:pPr>
            <a:r>
              <a:rPr lang="en-GB" sz="2000" i="1" dirty="0" smtClean="0">
                <a:latin typeface="Book Antiqua" pitchFamily="18" charset="0"/>
              </a:rPr>
              <a:t>‘’ </a:t>
            </a:r>
            <a:r>
              <a:rPr lang="en-GB" sz="2000" i="1" dirty="0" smtClean="0">
                <a:latin typeface="Book Antiqua" pitchFamily="18" charset="0"/>
              </a:rPr>
              <a:t>The real mechanism for corporate governance is the involvement of the owners.’’</a:t>
            </a:r>
          </a:p>
          <a:p>
            <a:pPr>
              <a:buNone/>
            </a:pPr>
            <a:r>
              <a:rPr lang="en-GB" sz="2000" dirty="0" smtClean="0">
                <a:latin typeface="Book Antiqua" pitchFamily="18" charset="0"/>
              </a:rPr>
              <a:t>                              Louis Gerstner</a:t>
            </a:r>
          </a:p>
          <a:p>
            <a:pPr>
              <a:buNone/>
            </a:pPr>
            <a:r>
              <a:rPr lang="en-GB" sz="2000" dirty="0" smtClean="0">
                <a:latin typeface="Book Antiqua" pitchFamily="18" charset="0"/>
              </a:rPr>
              <a:t>                             Board Chairman &amp; CEO of IBM</a:t>
            </a:r>
          </a:p>
          <a:p>
            <a:pPr>
              <a:buNone/>
            </a:pPr>
            <a:r>
              <a:rPr lang="en-GB" sz="2000" dirty="0" smtClean="0">
                <a:latin typeface="Book Antiqua" pitchFamily="18" charset="0"/>
              </a:rPr>
              <a:t>                                 1993-2002.</a:t>
            </a:r>
            <a:endParaRPr lang="en-GB" sz="2000"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21</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85860"/>
            <a:ext cx="8258204" cy="4840303"/>
          </a:xfrm>
        </p:spPr>
        <p:txBody>
          <a:bodyPr>
            <a:noAutofit/>
          </a:bodyPr>
          <a:lstStyle/>
          <a:p>
            <a:pPr>
              <a:buNone/>
            </a:pPr>
            <a:r>
              <a:rPr lang="en-GB" sz="2000" u="sng" dirty="0" smtClean="0">
                <a:latin typeface="Book Antiqua" pitchFamily="18" charset="0"/>
              </a:rPr>
              <a:t>Definition</a:t>
            </a:r>
          </a:p>
          <a:p>
            <a:r>
              <a:rPr lang="en-GB" sz="2000" dirty="0" smtClean="0">
                <a:latin typeface="Book Antiqua" pitchFamily="18" charset="0"/>
              </a:rPr>
              <a:t>Corporate </a:t>
            </a:r>
            <a:r>
              <a:rPr lang="en-GB" sz="2000" dirty="0">
                <a:latin typeface="Book Antiqua" pitchFamily="18" charset="0"/>
              </a:rPr>
              <a:t>governance is defined as the system of rules, practices and processes by which a company is directed and </a:t>
            </a:r>
            <a:r>
              <a:rPr lang="en-GB" sz="2000" dirty="0" smtClean="0">
                <a:latin typeface="Book Antiqua" pitchFamily="18" charset="0"/>
              </a:rPr>
              <a:t>controlled.</a:t>
            </a:r>
          </a:p>
          <a:p>
            <a:r>
              <a:rPr lang="en-GB" sz="2000" dirty="0">
                <a:latin typeface="Book Antiqua" pitchFamily="18" charset="0"/>
              </a:rPr>
              <a:t>This involves balancing the interests of a company’s stakeholders such as the shareholders, management, customers, suppliers, financiers, government and the community</a:t>
            </a:r>
            <a:r>
              <a:rPr lang="en-GB" sz="2000" dirty="0" smtClean="0">
                <a:latin typeface="Book Antiqua" pitchFamily="18" charset="0"/>
              </a:rPr>
              <a:t>.</a:t>
            </a:r>
          </a:p>
          <a:p>
            <a:pPr>
              <a:buNone/>
            </a:pPr>
            <a:r>
              <a:rPr lang="en-GB" sz="2000" u="sng" dirty="0" smtClean="0">
                <a:latin typeface="Book Antiqua" pitchFamily="18" charset="0"/>
              </a:rPr>
              <a:t>Importance of corporate governance</a:t>
            </a:r>
          </a:p>
          <a:p>
            <a:r>
              <a:rPr lang="en-GB" sz="2000" dirty="0">
                <a:latin typeface="Book Antiqua" pitchFamily="18" charset="0"/>
              </a:rPr>
              <a:t>Corporate governance provides the framework for attaining a company's objectives and it encompasses every sphere of </a:t>
            </a:r>
            <a:r>
              <a:rPr lang="en-GB" sz="2000" dirty="0" smtClean="0">
                <a:latin typeface="Book Antiqua" pitchFamily="18" charset="0"/>
              </a:rPr>
              <a:t>management including ; </a:t>
            </a:r>
          </a:p>
          <a:p>
            <a:pPr>
              <a:buFont typeface="Wingdings" pitchFamily="2" charset="2"/>
              <a:buChar char="Ø"/>
            </a:pPr>
            <a:r>
              <a:rPr lang="en-GB" sz="2000" dirty="0" smtClean="0">
                <a:latin typeface="Book Antiqua" pitchFamily="18" charset="0"/>
              </a:rPr>
              <a:t>Leadership strategy and culture,</a:t>
            </a:r>
          </a:p>
          <a:p>
            <a:pPr>
              <a:buFont typeface="Wingdings" pitchFamily="2" charset="2"/>
              <a:buChar char="Ø"/>
            </a:pPr>
            <a:r>
              <a:rPr lang="en-GB" sz="2000" dirty="0" smtClean="0">
                <a:latin typeface="Book Antiqua" pitchFamily="18" charset="0"/>
              </a:rPr>
              <a:t>Structure performance and oversight,</a:t>
            </a:r>
          </a:p>
          <a:p>
            <a:pPr>
              <a:buFont typeface="Wingdings" pitchFamily="2" charset="2"/>
              <a:buChar char="Ø"/>
            </a:pPr>
            <a:r>
              <a:rPr lang="en-GB" sz="2000" dirty="0" smtClean="0">
                <a:latin typeface="Book Antiqua" pitchFamily="18" charset="0"/>
              </a:rPr>
              <a:t>Risk,</a:t>
            </a:r>
          </a:p>
          <a:p>
            <a:pPr>
              <a:buFont typeface="Wingdings" pitchFamily="2" charset="2"/>
              <a:buChar char="Ø"/>
            </a:pPr>
            <a:r>
              <a:rPr lang="en-GB" sz="2000" dirty="0" smtClean="0">
                <a:latin typeface="Book Antiqua" pitchFamily="18" charset="0"/>
              </a:rPr>
              <a:t>Management information and controls,</a:t>
            </a:r>
          </a:p>
          <a:p>
            <a:pPr>
              <a:buFont typeface="Wingdings" pitchFamily="2" charset="2"/>
              <a:buChar char="Ø"/>
            </a:pPr>
            <a:r>
              <a:rPr lang="en-GB" sz="2000" dirty="0" smtClean="0">
                <a:latin typeface="Book Antiqua" pitchFamily="18" charset="0"/>
              </a:rPr>
              <a:t>Transparency and reporting</a:t>
            </a:r>
          </a:p>
          <a:p>
            <a:pPr>
              <a:buNone/>
            </a:pPr>
            <a:r>
              <a:rPr lang="en-GB" sz="2000" dirty="0" smtClean="0">
                <a:latin typeface="Book Antiqua" pitchFamily="18" charset="0"/>
              </a:rPr>
              <a:t> </a:t>
            </a:r>
            <a:endParaRPr lang="en-GB" sz="2000" dirty="0">
              <a:latin typeface="Book Antiqua" pitchFamily="18" charset="0"/>
            </a:endParaRPr>
          </a:p>
        </p:txBody>
      </p:sp>
      <p:sp>
        <p:nvSpPr>
          <p:cNvPr id="4" name="Title 1"/>
          <p:cNvSpPr>
            <a:spLocks noGrp="1"/>
          </p:cNvSpPr>
          <p:nvPr>
            <p:ph type="title"/>
          </p:nvPr>
        </p:nvSpPr>
        <p:spPr>
          <a:xfrm>
            <a:off x="457200" y="274638"/>
            <a:ext cx="8229600" cy="1143000"/>
          </a:xfrm>
        </p:spPr>
        <p:txBody>
          <a:bodyPr>
            <a:normAutofit/>
          </a:bodyPr>
          <a:lstStyle/>
          <a:p>
            <a:r>
              <a:rPr lang="en-GB" sz="2400" dirty="0" smtClean="0">
                <a:latin typeface="Book Antiqua" pitchFamily="18" charset="0"/>
              </a:rPr>
              <a:t>CORPORATE GOVERNANCE</a:t>
            </a:r>
            <a:endParaRPr lang="en-GB" sz="2400" dirty="0">
              <a:latin typeface="Book Antiqua" pitchFamily="18" charset="0"/>
            </a:endParaRPr>
          </a:p>
        </p:txBody>
      </p:sp>
      <p:sp>
        <p:nvSpPr>
          <p:cNvPr id="5" name="Slide Number Placeholder 4"/>
          <p:cNvSpPr>
            <a:spLocks noGrp="1"/>
          </p:cNvSpPr>
          <p:nvPr>
            <p:ph type="sldNum" sz="quarter" idx="12"/>
          </p:nvPr>
        </p:nvSpPr>
        <p:spPr/>
        <p:txBody>
          <a:bodyPr/>
          <a:lstStyle/>
          <a:p>
            <a:fld id="{678C7505-CBA0-4554-BDF9-317B0FB09357}"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58204" cy="4911741"/>
          </a:xfrm>
        </p:spPr>
        <p:txBody>
          <a:bodyPr>
            <a:normAutofit/>
          </a:bodyPr>
          <a:lstStyle/>
          <a:p>
            <a:pPr>
              <a:buNone/>
            </a:pPr>
            <a:endParaRPr lang="en-GB" u="sng" dirty="0"/>
          </a:p>
          <a:p>
            <a:r>
              <a:rPr lang="en-GB" sz="2000" dirty="0">
                <a:latin typeface="Book Antiqua" pitchFamily="18" charset="0"/>
              </a:rPr>
              <a:t>In Uganda, the 2012 Companies Act provides the primary framework for governance of companies and introduced a code of corporate governance that is voluntary for private companies and mandatory for new public companies. </a:t>
            </a:r>
            <a:endParaRPr lang="en-GB" sz="2000" dirty="0" smtClean="0">
              <a:latin typeface="Book Antiqua" pitchFamily="18" charset="0"/>
            </a:endParaRPr>
          </a:p>
          <a:p>
            <a:endParaRPr lang="en-GB" sz="2000" dirty="0" smtClean="0">
              <a:latin typeface="Book Antiqua" pitchFamily="18" charset="0"/>
            </a:endParaRPr>
          </a:p>
          <a:p>
            <a:r>
              <a:rPr lang="en-GB" sz="2000" dirty="0" smtClean="0">
                <a:latin typeface="Book Antiqua" pitchFamily="18" charset="0"/>
              </a:rPr>
              <a:t>This </a:t>
            </a:r>
            <a:r>
              <a:rPr lang="en-GB" sz="2000" dirty="0">
                <a:latin typeface="Book Antiqua" pitchFamily="18" charset="0"/>
              </a:rPr>
              <a:t>code of Corporate Governance is enshrined under Table F of the Companies Act. </a:t>
            </a:r>
            <a:endParaRPr lang="en-GB" sz="2000" dirty="0" smtClean="0">
              <a:latin typeface="Book Antiqua" pitchFamily="18" charset="0"/>
            </a:endParaRPr>
          </a:p>
          <a:p>
            <a:endParaRPr lang="en-GB" dirty="0"/>
          </a:p>
        </p:txBody>
      </p:sp>
      <p:sp>
        <p:nvSpPr>
          <p:cNvPr id="4" name="Title 1"/>
          <p:cNvSpPr>
            <a:spLocks noGrp="1"/>
          </p:cNvSpPr>
          <p:nvPr>
            <p:ph type="title"/>
          </p:nvPr>
        </p:nvSpPr>
        <p:spPr>
          <a:xfrm>
            <a:off x="457200" y="274638"/>
            <a:ext cx="8229600" cy="1143000"/>
          </a:xfrm>
        </p:spPr>
        <p:txBody>
          <a:bodyPr>
            <a:normAutofit/>
          </a:bodyPr>
          <a:lstStyle/>
          <a:p>
            <a:r>
              <a:rPr lang="en-GB" sz="2400" dirty="0" smtClean="0">
                <a:latin typeface="Book Antiqua" pitchFamily="18" charset="0"/>
              </a:rPr>
              <a:t>Legal Framework</a:t>
            </a:r>
            <a:endParaRPr lang="en-GB" sz="2400" dirty="0">
              <a:latin typeface="Book Antiqua" pitchFamily="18" charset="0"/>
            </a:endParaRPr>
          </a:p>
        </p:txBody>
      </p:sp>
      <p:sp>
        <p:nvSpPr>
          <p:cNvPr id="5" name="Slide Number Placeholder 4"/>
          <p:cNvSpPr>
            <a:spLocks noGrp="1"/>
          </p:cNvSpPr>
          <p:nvPr>
            <p:ph type="sldNum" sz="quarter" idx="12"/>
          </p:nvPr>
        </p:nvSpPr>
        <p:spPr/>
        <p:txBody>
          <a:bodyPr/>
          <a:lstStyle/>
          <a:p>
            <a:fld id="{678C7505-CBA0-4554-BDF9-317B0FB09357}"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000" dirty="0">
                <a:latin typeface="Book Antiqua" pitchFamily="18" charset="0"/>
              </a:rPr>
              <a:t>Furthermore, the Organisation for Economic Co-operation and Development (OECD</a:t>
            </a:r>
            <a:r>
              <a:rPr lang="en-GB" sz="2000" dirty="0" smtClean="0">
                <a:latin typeface="Book Antiqua" pitchFamily="18" charset="0"/>
              </a:rPr>
              <a:t>)</a:t>
            </a:r>
            <a:r>
              <a:rPr lang="en-GB" sz="2000" dirty="0">
                <a:latin typeface="Book Antiqua" pitchFamily="18" charset="0"/>
              </a:rPr>
              <a:t> principles of corporate governance, </a:t>
            </a:r>
            <a:r>
              <a:rPr lang="en-GB" sz="2000" dirty="0" smtClean="0">
                <a:latin typeface="Book Antiqua" pitchFamily="18" charset="0"/>
              </a:rPr>
              <a:t>2004 </a:t>
            </a:r>
            <a:r>
              <a:rPr lang="en-GB" sz="2000" dirty="0">
                <a:latin typeface="Book Antiqua" pitchFamily="18" charset="0"/>
              </a:rPr>
              <a:t>cover five areas: The rights of shareholders, the equitable treatment of shareholders, the role of stakeholders, disclosure and transparency, the responsibility of the </a:t>
            </a:r>
            <a:r>
              <a:rPr lang="en-GB" sz="2000" dirty="0" smtClean="0">
                <a:latin typeface="Book Antiqua" pitchFamily="18" charset="0"/>
              </a:rPr>
              <a:t>board</a:t>
            </a:r>
          </a:p>
          <a:p>
            <a:endParaRPr lang="en-GB" sz="2000" dirty="0" smtClean="0">
              <a:latin typeface="Book Antiqua" pitchFamily="18" charset="0"/>
            </a:endParaRPr>
          </a:p>
          <a:p>
            <a:pPr>
              <a:buNone/>
            </a:pPr>
            <a:r>
              <a:rPr lang="en-GB" sz="2000" u="sng" dirty="0" smtClean="0">
                <a:latin typeface="Book Antiqua" pitchFamily="18" charset="0"/>
              </a:rPr>
              <a:t>Forms of corporate governance</a:t>
            </a:r>
          </a:p>
          <a:p>
            <a:pPr>
              <a:buNone/>
            </a:pPr>
            <a:r>
              <a:rPr lang="en-GB" sz="2000" dirty="0">
                <a:latin typeface="Book Antiqua" pitchFamily="18" charset="0"/>
              </a:rPr>
              <a:t>Corporate governance in Uganda is approached in two forms i.e. </a:t>
            </a:r>
            <a:endParaRPr lang="en-GB" sz="2000" dirty="0" smtClean="0">
              <a:latin typeface="Book Antiqua" pitchFamily="18" charset="0"/>
            </a:endParaRPr>
          </a:p>
          <a:p>
            <a:pPr marL="514350" indent="-514350">
              <a:buAutoNum type="alphaLcParenR"/>
            </a:pPr>
            <a:r>
              <a:rPr lang="en-GB" sz="2000" dirty="0" smtClean="0">
                <a:latin typeface="Book Antiqua" pitchFamily="18" charset="0"/>
              </a:rPr>
              <a:t>the </a:t>
            </a:r>
            <a:r>
              <a:rPr lang="en-GB" sz="2000" dirty="0">
                <a:latin typeface="Book Antiqua" pitchFamily="18" charset="0"/>
              </a:rPr>
              <a:t>mandatory form and </a:t>
            </a:r>
            <a:endParaRPr lang="en-GB" sz="2000" dirty="0" smtClean="0">
              <a:latin typeface="Book Antiqua" pitchFamily="18" charset="0"/>
            </a:endParaRPr>
          </a:p>
          <a:p>
            <a:pPr marL="514350" indent="-514350">
              <a:buAutoNum type="alphaLcParenR"/>
            </a:pPr>
            <a:r>
              <a:rPr lang="en-GB" sz="2000" dirty="0" smtClean="0">
                <a:latin typeface="Book Antiqua" pitchFamily="18" charset="0"/>
              </a:rPr>
              <a:t>the </a:t>
            </a:r>
            <a:r>
              <a:rPr lang="en-GB" sz="2000" dirty="0">
                <a:latin typeface="Book Antiqua" pitchFamily="18" charset="0"/>
              </a:rPr>
              <a:t>voluntary form. </a:t>
            </a:r>
            <a:endParaRPr lang="en-GB" sz="2000" dirty="0" smtClean="0">
              <a:latin typeface="Book Antiqua" pitchFamily="18" charset="0"/>
            </a:endParaRPr>
          </a:p>
          <a:p>
            <a:pPr marL="514350" indent="-514350">
              <a:buNone/>
            </a:pPr>
            <a:endParaRPr lang="en-GB" sz="2000" dirty="0" smtClean="0">
              <a:latin typeface="Book Antiqua" pitchFamily="18" charset="0"/>
            </a:endParaRPr>
          </a:p>
          <a:p>
            <a:pPr marL="514350" indent="-514350">
              <a:buNone/>
            </a:pPr>
            <a:r>
              <a:rPr lang="en-GB" sz="2000" dirty="0" smtClean="0">
                <a:latin typeface="Book Antiqua" pitchFamily="18" charset="0"/>
              </a:rPr>
              <a:t>   </a:t>
            </a:r>
            <a:endParaRPr lang="en-GB" sz="2000" dirty="0"/>
          </a:p>
        </p:txBody>
      </p:sp>
      <p:sp>
        <p:nvSpPr>
          <p:cNvPr id="4" name="Title 1"/>
          <p:cNvSpPr>
            <a:spLocks noGrp="1"/>
          </p:cNvSpPr>
          <p:nvPr>
            <p:ph type="title"/>
          </p:nvPr>
        </p:nvSpPr>
        <p:spPr>
          <a:xfrm>
            <a:off x="457200" y="274638"/>
            <a:ext cx="8229600" cy="1143000"/>
          </a:xfrm>
        </p:spPr>
        <p:txBody>
          <a:bodyPr>
            <a:normAutofit/>
          </a:bodyPr>
          <a:lstStyle/>
          <a:p>
            <a:r>
              <a:rPr lang="en-GB" sz="2400" dirty="0" smtClean="0">
                <a:latin typeface="Book Antiqua" pitchFamily="18" charset="0"/>
              </a:rPr>
              <a:t>CORPORATE GOVERNANCE Cont</a:t>
            </a:r>
            <a:r>
              <a:rPr lang="en-GB" sz="2400" dirty="0" smtClean="0"/>
              <a:t>.</a:t>
            </a:r>
            <a:endParaRPr lang="en-GB" sz="2400" dirty="0"/>
          </a:p>
        </p:txBody>
      </p:sp>
      <p:sp>
        <p:nvSpPr>
          <p:cNvPr id="5" name="Slide Number Placeholder 4"/>
          <p:cNvSpPr>
            <a:spLocks noGrp="1"/>
          </p:cNvSpPr>
          <p:nvPr>
            <p:ph type="sldNum" sz="quarter" idx="12"/>
          </p:nvPr>
        </p:nvSpPr>
        <p:spPr/>
        <p:txBody>
          <a:bodyPr/>
          <a:lstStyle/>
          <a:p>
            <a:fld id="{678C7505-CBA0-4554-BDF9-317B0FB09357}"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000" dirty="0" smtClean="0">
                <a:latin typeface="Book Antiqua" pitchFamily="18" charset="0"/>
              </a:rPr>
              <a:t> a) The mandatory form, also called ‘</a:t>
            </a:r>
            <a:r>
              <a:rPr lang="en-GB" sz="2000" b="1" dirty="0" smtClean="0">
                <a:latin typeface="Book Antiqua" pitchFamily="18" charset="0"/>
              </a:rPr>
              <a:t>comply or else’</a:t>
            </a:r>
            <a:r>
              <a:rPr lang="en-GB" sz="2000" dirty="0" smtClean="0">
                <a:latin typeface="Book Antiqua" pitchFamily="18" charset="0"/>
              </a:rPr>
              <a:t>, is where corporate governance standards are enshrined in legal enforceable instruments such as Acts or Regulations e.g. Table F in the Companies Act of 2012, with legal penalties for non-compliance. </a:t>
            </a:r>
          </a:p>
          <a:p>
            <a:pPr>
              <a:buNone/>
            </a:pPr>
            <a:endParaRPr lang="en-GB" sz="2000" dirty="0" smtClean="0">
              <a:latin typeface="Book Antiqua" pitchFamily="18" charset="0"/>
            </a:endParaRPr>
          </a:p>
          <a:p>
            <a:pPr>
              <a:buNone/>
            </a:pPr>
            <a:r>
              <a:rPr lang="en-GB" sz="2000" dirty="0" smtClean="0">
                <a:latin typeface="Book Antiqua" pitchFamily="18" charset="0"/>
              </a:rPr>
              <a:t> b) The </a:t>
            </a:r>
            <a:r>
              <a:rPr lang="en-GB" sz="2000" dirty="0">
                <a:latin typeface="Book Antiqua" pitchFamily="18" charset="0"/>
              </a:rPr>
              <a:t>voluntary one also known as </a:t>
            </a:r>
            <a:r>
              <a:rPr lang="en-GB" sz="2000" b="1" dirty="0">
                <a:latin typeface="Book Antiqua" pitchFamily="18" charset="0"/>
              </a:rPr>
              <a:t>‘comply or explain’’</a:t>
            </a:r>
            <a:r>
              <a:rPr lang="en-GB" sz="2000" dirty="0">
                <a:latin typeface="Book Antiqua" pitchFamily="18" charset="0"/>
              </a:rPr>
              <a:t> includes guidelines that contain best practices on particular governance issues such as treatment of shareholders, transparency and accountability among others</a:t>
            </a:r>
            <a:r>
              <a:rPr lang="en-GB" sz="2000" dirty="0" smtClean="0">
                <a:latin typeface="Book Antiqua" pitchFamily="18" charset="0"/>
              </a:rPr>
              <a:t>.</a:t>
            </a:r>
            <a:r>
              <a:rPr lang="en-GB" sz="2000" dirty="0">
                <a:latin typeface="Book Antiqua" pitchFamily="18" charset="0"/>
              </a:rPr>
              <a:t> The company has to adhere to these practices or explain why they won’t adhere to them. </a:t>
            </a:r>
          </a:p>
          <a:p>
            <a:endParaRPr lang="en-GB" dirty="0"/>
          </a:p>
        </p:txBody>
      </p:sp>
      <p:sp>
        <p:nvSpPr>
          <p:cNvPr id="4" name="Title 1"/>
          <p:cNvSpPr>
            <a:spLocks noGrp="1"/>
          </p:cNvSpPr>
          <p:nvPr>
            <p:ph type="title"/>
          </p:nvPr>
        </p:nvSpPr>
        <p:spPr>
          <a:xfrm>
            <a:off x="457200" y="274638"/>
            <a:ext cx="8229600" cy="1143000"/>
          </a:xfrm>
        </p:spPr>
        <p:txBody>
          <a:bodyPr>
            <a:normAutofit/>
          </a:bodyPr>
          <a:lstStyle/>
          <a:p>
            <a:r>
              <a:rPr lang="en-GB" sz="2400" dirty="0" smtClean="0">
                <a:latin typeface="Book Antiqua" pitchFamily="18" charset="0"/>
              </a:rPr>
              <a:t>CORPORATE GOVERNANCE Cont.</a:t>
            </a:r>
            <a:endParaRPr lang="en-GB" sz="2400" dirty="0">
              <a:latin typeface="Book Antiqua" pitchFamily="18" charset="0"/>
            </a:endParaRPr>
          </a:p>
        </p:txBody>
      </p:sp>
      <p:sp>
        <p:nvSpPr>
          <p:cNvPr id="5" name="Slide Number Placeholder 4"/>
          <p:cNvSpPr>
            <a:spLocks noGrp="1"/>
          </p:cNvSpPr>
          <p:nvPr>
            <p:ph type="sldNum" sz="quarter" idx="12"/>
          </p:nvPr>
        </p:nvSpPr>
        <p:spPr/>
        <p:txBody>
          <a:bodyPr/>
          <a:lstStyle/>
          <a:p>
            <a:fld id="{678C7505-CBA0-4554-BDF9-317B0FB09357}"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BOARD OF DIRECTORS</a:t>
            </a:r>
            <a:endParaRPr lang="en-GB" sz="2400" dirty="0">
              <a:latin typeface="Book Antiqua" pitchFamily="18" charset="0"/>
            </a:endParaRPr>
          </a:p>
        </p:txBody>
      </p:sp>
      <p:sp>
        <p:nvSpPr>
          <p:cNvPr id="3" name="Content Placeholder 2"/>
          <p:cNvSpPr>
            <a:spLocks noGrp="1"/>
          </p:cNvSpPr>
          <p:nvPr>
            <p:ph idx="1"/>
          </p:nvPr>
        </p:nvSpPr>
        <p:spPr/>
        <p:txBody>
          <a:bodyPr>
            <a:normAutofit fontScale="62500" lnSpcReduction="20000"/>
          </a:bodyPr>
          <a:lstStyle/>
          <a:p>
            <a:r>
              <a:rPr lang="en-GB" dirty="0">
                <a:latin typeface="Book Antiqua" pitchFamily="18" charset="0"/>
              </a:rPr>
              <a:t>The board of directors is the primary direct stakeholder influencing corporate governance in a company. Directors are appointed by the shareholders and they represent shareholders of the company. </a:t>
            </a:r>
            <a:endParaRPr lang="en-GB" dirty="0" smtClean="0">
              <a:latin typeface="Book Antiqua" pitchFamily="18" charset="0"/>
            </a:endParaRPr>
          </a:p>
          <a:p>
            <a:pPr>
              <a:buNone/>
            </a:pPr>
            <a:r>
              <a:rPr lang="en-GB" u="sng" dirty="0" smtClean="0">
                <a:latin typeface="Book Antiqua" pitchFamily="18" charset="0"/>
              </a:rPr>
              <a:t>Duties of the Board</a:t>
            </a:r>
          </a:p>
          <a:p>
            <a:r>
              <a:rPr lang="en-GB" dirty="0">
                <a:latin typeface="Book Antiqua" pitchFamily="18" charset="0"/>
              </a:rPr>
              <a:t>The board is tasked with the responsibility </a:t>
            </a:r>
            <a:r>
              <a:rPr lang="en-GB" dirty="0" smtClean="0">
                <a:latin typeface="Book Antiqua" pitchFamily="18" charset="0"/>
              </a:rPr>
              <a:t>of;</a:t>
            </a:r>
          </a:p>
          <a:p>
            <a:r>
              <a:rPr lang="en-GB" dirty="0" smtClean="0">
                <a:latin typeface="Book Antiqua" pitchFamily="18" charset="0"/>
              </a:rPr>
              <a:t> </a:t>
            </a:r>
            <a:r>
              <a:rPr lang="en-GB" dirty="0">
                <a:latin typeface="Book Antiqua" pitchFamily="18" charset="0"/>
              </a:rPr>
              <a:t>making important decisions (such as corporate officer appointments, executive compensation and dividend </a:t>
            </a:r>
            <a:r>
              <a:rPr lang="en-GB" dirty="0" smtClean="0">
                <a:latin typeface="Book Antiqua" pitchFamily="18" charset="0"/>
              </a:rPr>
              <a:t>policy)</a:t>
            </a:r>
          </a:p>
          <a:p>
            <a:r>
              <a:rPr lang="en-GB" dirty="0" smtClean="0">
                <a:latin typeface="Book Antiqua" pitchFamily="18" charset="0"/>
              </a:rPr>
              <a:t>setting </a:t>
            </a:r>
            <a:r>
              <a:rPr lang="en-GB" dirty="0">
                <a:latin typeface="Book Antiqua" pitchFamily="18" charset="0"/>
              </a:rPr>
              <a:t>up company strategic aims and providing leadership to put them in </a:t>
            </a:r>
            <a:r>
              <a:rPr lang="en-GB" dirty="0" smtClean="0">
                <a:latin typeface="Book Antiqua" pitchFamily="18" charset="0"/>
              </a:rPr>
              <a:t>effect</a:t>
            </a:r>
          </a:p>
          <a:p>
            <a:r>
              <a:rPr lang="en-GB" dirty="0" smtClean="0">
                <a:latin typeface="Book Antiqua" pitchFamily="18" charset="0"/>
              </a:rPr>
              <a:t> </a:t>
            </a:r>
            <a:r>
              <a:rPr lang="en-GB" dirty="0">
                <a:latin typeface="Book Antiqua" pitchFamily="18" charset="0"/>
              </a:rPr>
              <a:t>supervising the management of the business and providing the shareholders with reports on their leadership</a:t>
            </a:r>
            <a:r>
              <a:rPr lang="en-GB" dirty="0" smtClean="0">
                <a:latin typeface="Book Antiqua" pitchFamily="18" charset="0"/>
              </a:rPr>
              <a:t>. </a:t>
            </a:r>
          </a:p>
          <a:p>
            <a:r>
              <a:rPr lang="en-GB" dirty="0" smtClean="0">
                <a:latin typeface="Book Antiqua" pitchFamily="18" charset="0"/>
              </a:rPr>
              <a:t>Providing constructive challenge to management to stimulate growth, discussion and debate</a:t>
            </a:r>
          </a:p>
          <a:p>
            <a:r>
              <a:rPr lang="en-GB" dirty="0" smtClean="0">
                <a:latin typeface="Book Antiqua" pitchFamily="18" charset="0"/>
              </a:rPr>
              <a:t>In some instances, the board obligations stretch beyond administrative and financial control, when shareholder resolutions call for certain social or environmental concerns to be prioritized.</a:t>
            </a:r>
            <a:endParaRPr lang="en-GB"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latin typeface="Book Antiqua" pitchFamily="18" charset="0"/>
              </a:rPr>
              <a:t>Board Composition</a:t>
            </a:r>
            <a:br>
              <a:rPr lang="en-GB" sz="2400" dirty="0" smtClean="0">
                <a:latin typeface="Book Antiqua" pitchFamily="18" charset="0"/>
              </a:rPr>
            </a:br>
            <a:r>
              <a:rPr lang="en-GB" sz="2400" dirty="0" smtClean="0">
                <a:latin typeface="Book Antiqua" pitchFamily="18" charset="0"/>
              </a:rPr>
              <a:t>“</a:t>
            </a:r>
            <a:r>
              <a:rPr lang="en-GB" sz="2000" dirty="0" smtClean="0">
                <a:latin typeface="Book Antiqua" pitchFamily="18" charset="0"/>
              </a:rPr>
              <a:t>Insufficient challenge in the board is often a key precursor of business failure”</a:t>
            </a:r>
            <a:endParaRPr lang="en-GB" sz="2000" dirty="0">
              <a:latin typeface="Book Antiqua" pitchFamily="18" charset="0"/>
            </a:endParaRPr>
          </a:p>
        </p:txBody>
      </p:sp>
      <p:sp>
        <p:nvSpPr>
          <p:cNvPr id="3" name="Content Placeholder 2"/>
          <p:cNvSpPr>
            <a:spLocks noGrp="1"/>
          </p:cNvSpPr>
          <p:nvPr>
            <p:ph idx="1"/>
          </p:nvPr>
        </p:nvSpPr>
        <p:spPr/>
        <p:txBody>
          <a:bodyPr>
            <a:normAutofit fontScale="32500" lnSpcReduction="20000"/>
          </a:bodyPr>
          <a:lstStyle/>
          <a:p>
            <a:pPr>
              <a:buNone/>
            </a:pPr>
            <a:endParaRPr lang="en-GB" u="sng" dirty="0" smtClean="0"/>
          </a:p>
          <a:p>
            <a:r>
              <a:rPr lang="en-GB" sz="6200" dirty="0" smtClean="0">
                <a:latin typeface="Book Antiqua" pitchFamily="18" charset="0"/>
              </a:rPr>
              <a:t>Boards </a:t>
            </a:r>
            <a:r>
              <a:rPr lang="en-GB" sz="6200" dirty="0">
                <a:latin typeface="Book Antiqua" pitchFamily="18" charset="0"/>
              </a:rPr>
              <a:t>are often comprised of </a:t>
            </a:r>
            <a:r>
              <a:rPr lang="en-GB" sz="6200" dirty="0" smtClean="0">
                <a:latin typeface="Book Antiqua" pitchFamily="18" charset="0"/>
              </a:rPr>
              <a:t>insiders </a:t>
            </a:r>
            <a:r>
              <a:rPr lang="en-GB" sz="6200" dirty="0">
                <a:latin typeface="Book Antiqua" pitchFamily="18" charset="0"/>
              </a:rPr>
              <a:t>and independent members. Insiders are major shareholders, founders and executives. </a:t>
            </a:r>
            <a:endParaRPr lang="en-GB" sz="6200" dirty="0" smtClean="0">
              <a:latin typeface="Book Antiqua" pitchFamily="18" charset="0"/>
            </a:endParaRPr>
          </a:p>
          <a:p>
            <a:r>
              <a:rPr lang="en-GB" sz="6200" dirty="0" smtClean="0">
                <a:latin typeface="Book Antiqua" pitchFamily="18" charset="0"/>
              </a:rPr>
              <a:t>Independent </a:t>
            </a:r>
            <a:r>
              <a:rPr lang="en-GB" sz="6200" dirty="0">
                <a:latin typeface="Book Antiqua" pitchFamily="18" charset="0"/>
              </a:rPr>
              <a:t>directors do not share the ties of the insiders, but they are chosen because of their experience managing or directing other large companies</a:t>
            </a:r>
            <a:r>
              <a:rPr lang="en-GB" sz="6200" dirty="0" smtClean="0">
                <a:latin typeface="Book Antiqua" pitchFamily="18" charset="0"/>
              </a:rPr>
              <a:t>.</a:t>
            </a:r>
          </a:p>
          <a:p>
            <a:r>
              <a:rPr lang="en-GB" sz="6200" dirty="0" smtClean="0">
                <a:latin typeface="Book Antiqua" pitchFamily="18" charset="0"/>
              </a:rPr>
              <a:t> </a:t>
            </a:r>
            <a:r>
              <a:rPr lang="en-GB" sz="6200" dirty="0">
                <a:latin typeface="Book Antiqua" pitchFamily="18" charset="0"/>
              </a:rPr>
              <a:t>Independents are considered helpful and more effective for </a:t>
            </a:r>
            <a:r>
              <a:rPr lang="en-GB" sz="6200" dirty="0" smtClean="0">
                <a:latin typeface="Book Antiqua" pitchFamily="18" charset="0"/>
              </a:rPr>
              <a:t>governance because;</a:t>
            </a:r>
          </a:p>
          <a:p>
            <a:pPr lvl="1">
              <a:buFont typeface="Wingdings" pitchFamily="2" charset="2"/>
              <a:buChar char="Ø"/>
            </a:pPr>
            <a:r>
              <a:rPr lang="en-GB" sz="6200" dirty="0" smtClean="0">
                <a:latin typeface="Book Antiqua" pitchFamily="18" charset="0"/>
              </a:rPr>
              <a:t> </a:t>
            </a:r>
            <a:r>
              <a:rPr lang="en-GB" sz="6200" dirty="0">
                <a:latin typeface="Book Antiqua" pitchFamily="18" charset="0"/>
              </a:rPr>
              <a:t>they dilute the concentration of power and help align shareholder interest with those of the insiders</a:t>
            </a:r>
            <a:r>
              <a:rPr lang="en-GB" sz="6200" dirty="0" smtClean="0">
                <a:latin typeface="Book Antiqua" pitchFamily="18" charset="0"/>
              </a:rPr>
              <a:t>.</a:t>
            </a:r>
          </a:p>
          <a:p>
            <a:pPr lvl="1">
              <a:buFont typeface="Wingdings" pitchFamily="2" charset="2"/>
              <a:buChar char="Ø"/>
            </a:pPr>
            <a:r>
              <a:rPr lang="en-GB" sz="6200" dirty="0" smtClean="0">
                <a:latin typeface="Book Antiqua" pitchFamily="18" charset="0"/>
              </a:rPr>
              <a:t>They ensure that business decisions are not dominated by any one director or CEO</a:t>
            </a:r>
          </a:p>
          <a:p>
            <a:pPr lvl="1">
              <a:buFont typeface="Wingdings" pitchFamily="2" charset="2"/>
              <a:buChar char="Ø"/>
            </a:pPr>
            <a:r>
              <a:rPr lang="en-GB" sz="6200" dirty="0" smtClean="0">
                <a:latin typeface="Book Antiqua" pitchFamily="18" charset="0"/>
              </a:rPr>
              <a:t> They are seen as unbiased and </a:t>
            </a:r>
            <a:r>
              <a:rPr lang="en-GB" sz="6200" dirty="0">
                <a:latin typeface="Book Antiqua" pitchFamily="18" charset="0"/>
              </a:rPr>
              <a:t>therefore well placed to guide the company operations</a:t>
            </a:r>
            <a:r>
              <a:rPr lang="en-GB" sz="6200" dirty="0" smtClean="0">
                <a:latin typeface="Book Antiqua" pitchFamily="18" charset="0"/>
              </a:rPr>
              <a:t>.</a:t>
            </a:r>
          </a:p>
          <a:p>
            <a:pPr>
              <a:buNone/>
            </a:pPr>
            <a:r>
              <a:rPr lang="en-GB" sz="6200" dirty="0" smtClean="0">
                <a:latin typeface="Book Antiqua" pitchFamily="18" charset="0"/>
              </a:rPr>
              <a:t> </a:t>
            </a:r>
          </a:p>
        </p:txBody>
      </p:sp>
      <p:sp>
        <p:nvSpPr>
          <p:cNvPr id="4" name="Slide Number Placeholder 3"/>
          <p:cNvSpPr>
            <a:spLocks noGrp="1"/>
          </p:cNvSpPr>
          <p:nvPr>
            <p:ph type="sldNum" sz="quarter" idx="12"/>
          </p:nvPr>
        </p:nvSpPr>
        <p:spPr/>
        <p:txBody>
          <a:bodyPr/>
          <a:lstStyle/>
          <a:p>
            <a:fld id="{678C7505-CBA0-4554-BDF9-317B0FB0935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latin typeface="Book Antiqua" pitchFamily="18" charset="0"/>
              </a:rPr>
              <a:t>Board Composition Cont. </a:t>
            </a:r>
            <a:endParaRPr lang="en-GB" sz="2400" dirty="0">
              <a:latin typeface="Book Antiqua" pitchFamily="18" charset="0"/>
            </a:endParaRPr>
          </a:p>
        </p:txBody>
      </p:sp>
      <p:sp>
        <p:nvSpPr>
          <p:cNvPr id="3" name="Content Placeholder 2"/>
          <p:cNvSpPr>
            <a:spLocks noGrp="1"/>
          </p:cNvSpPr>
          <p:nvPr>
            <p:ph idx="1"/>
          </p:nvPr>
        </p:nvSpPr>
        <p:spPr>
          <a:xfrm>
            <a:off x="428596" y="1214422"/>
            <a:ext cx="8258204" cy="4911741"/>
          </a:xfrm>
        </p:spPr>
        <p:txBody>
          <a:bodyPr>
            <a:noAutofit/>
          </a:bodyPr>
          <a:lstStyle/>
          <a:p>
            <a:r>
              <a:rPr lang="en-GB" sz="2000" dirty="0" smtClean="0">
                <a:latin typeface="Book Antiqua" pitchFamily="18" charset="0"/>
              </a:rPr>
              <a:t>Furthermore, the board can also comprise of non executive directors. These are members of the board who are not part of the executive management team. They are not involved in the day to day management of the company  but monitor executive activity of the company. They play an important role in terms of dispute resolution between the company and executive directors of the company, connecting the business to the outside world and ensuring that all audit requirements are satisfied by the company.</a:t>
            </a:r>
          </a:p>
          <a:p>
            <a:endParaRPr lang="en-GB" sz="2000" dirty="0" smtClean="0">
              <a:latin typeface="Book Antiqua" pitchFamily="18" charset="0"/>
            </a:endParaRPr>
          </a:p>
          <a:p>
            <a:r>
              <a:rPr lang="en-GB" sz="2000" dirty="0" smtClean="0">
                <a:latin typeface="Book Antiqua" pitchFamily="18" charset="0"/>
              </a:rPr>
              <a:t>Poor Board composition can is normally seen from;</a:t>
            </a:r>
          </a:p>
          <a:p>
            <a:pPr>
              <a:buFont typeface="Wingdings" pitchFamily="2" charset="2"/>
              <a:buChar char="Ø"/>
            </a:pPr>
            <a:r>
              <a:rPr lang="en-GB" sz="2000" dirty="0" smtClean="0">
                <a:latin typeface="Book Antiqua" pitchFamily="18" charset="0"/>
              </a:rPr>
              <a:t>Lack of challenge</a:t>
            </a:r>
          </a:p>
          <a:p>
            <a:pPr>
              <a:buFont typeface="Wingdings" pitchFamily="2" charset="2"/>
              <a:buChar char="Ø"/>
            </a:pPr>
            <a:r>
              <a:rPr lang="en-GB" sz="2000" dirty="0" smtClean="0">
                <a:latin typeface="Book Antiqua" pitchFamily="18" charset="0"/>
              </a:rPr>
              <a:t>Lack of Board committees </a:t>
            </a:r>
          </a:p>
          <a:p>
            <a:pPr>
              <a:buFont typeface="Wingdings" pitchFamily="2" charset="2"/>
              <a:buChar char="Ø"/>
            </a:pPr>
            <a:r>
              <a:rPr lang="en-GB" sz="2000" dirty="0" smtClean="0">
                <a:latin typeface="Book Antiqua" pitchFamily="18" charset="0"/>
              </a:rPr>
              <a:t>Management habit of overriding controls</a:t>
            </a:r>
          </a:p>
          <a:p>
            <a:pPr>
              <a:buFont typeface="Wingdings" pitchFamily="2" charset="2"/>
              <a:buChar char="Ø"/>
            </a:pPr>
            <a:r>
              <a:rPr lang="en-GB" sz="2000" dirty="0" smtClean="0">
                <a:latin typeface="Book Antiqua" pitchFamily="18" charset="0"/>
              </a:rPr>
              <a:t>Family members or friends of share holders holding Board positions without appropriate skills  </a:t>
            </a:r>
          </a:p>
          <a:p>
            <a:pPr>
              <a:buNone/>
            </a:pPr>
            <a:endParaRPr lang="en-GB" sz="2000" dirty="0">
              <a:latin typeface="Book Antiqua" pitchFamily="18" charset="0"/>
            </a:endParaRPr>
          </a:p>
        </p:txBody>
      </p:sp>
      <p:sp>
        <p:nvSpPr>
          <p:cNvPr id="4" name="Slide Number Placeholder 3"/>
          <p:cNvSpPr>
            <a:spLocks noGrp="1"/>
          </p:cNvSpPr>
          <p:nvPr>
            <p:ph type="sldNum" sz="quarter" idx="12"/>
          </p:nvPr>
        </p:nvSpPr>
        <p:spPr/>
        <p:txBody>
          <a:bodyPr/>
          <a:lstStyle/>
          <a:p>
            <a:fld id="{678C7505-CBA0-4554-BDF9-317B0FB09357}" type="slidenum">
              <a:rPr lang="en-GB" smtClean="0"/>
              <a:pPr/>
              <a:t>9</a:t>
            </a:fld>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1803</Words>
  <Application>Microsoft Office PowerPoint</Application>
  <PresentationFormat>On-screen Show (4:3)</PresentationFormat>
  <Paragraphs>163</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“Strong corporate governance is a critical driver of business performance  and not simply a compliance matter” </vt:lpstr>
      <vt:lpstr>CORPORATE GOVERNANCE</vt:lpstr>
      <vt:lpstr>Legal Framework</vt:lpstr>
      <vt:lpstr>CORPORATE GOVERNANCE Cont.</vt:lpstr>
      <vt:lpstr>CORPORATE GOVERNANCE Cont.</vt:lpstr>
      <vt:lpstr>BOARD OF DIRECTORS</vt:lpstr>
      <vt:lpstr>Board Composition “Insufficient challenge in the board is often a key precursor of business failure”</vt:lpstr>
      <vt:lpstr>Board Composition Cont. </vt:lpstr>
      <vt:lpstr>BOARD OF DIRECTORS Cont.</vt:lpstr>
      <vt:lpstr>BOARD OF DIRECTORS Cont.</vt:lpstr>
      <vt:lpstr>“Governance is the Bedrock of any successful business”</vt:lpstr>
      <vt:lpstr>COMPANY SECRETARY</vt:lpstr>
      <vt:lpstr>FUNCTIONS OF THE COMPANY SECRETARY</vt:lpstr>
      <vt:lpstr>FUNCTIONS OF THE COMPANY SECRETARY</vt:lpstr>
      <vt:lpstr>FUNCTIONS OF THE COMPANY SECRETARY</vt:lpstr>
      <vt:lpstr>FUNCTIONS OF THE COMPANY SECRETARY</vt:lpstr>
      <vt:lpstr>COMPANY SECRETARY Cont.</vt:lpstr>
      <vt:lpstr>COMPANY SECRETARY Cont.</vt:lpstr>
      <vt:lpstr>COMPANY SECRETARY 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GOVERNANCE</dc:title>
  <dc:creator>Nora</dc:creator>
  <cp:lastModifiedBy>Nora</cp:lastModifiedBy>
  <cp:revision>60</cp:revision>
  <dcterms:created xsi:type="dcterms:W3CDTF">2018-03-15T08:44:33Z</dcterms:created>
  <dcterms:modified xsi:type="dcterms:W3CDTF">2018-06-11T13:07:58Z</dcterms:modified>
</cp:coreProperties>
</file>